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5"/>
  </p:notesMasterIdLst>
  <p:sldIdLst>
    <p:sldId id="260" r:id="rId3"/>
    <p:sldId id="261" r:id="rId4"/>
    <p:sldId id="262" r:id="rId5"/>
    <p:sldId id="263" r:id="rId6"/>
    <p:sldId id="298" r:id="rId7"/>
    <p:sldId id="296" r:id="rId8"/>
    <p:sldId id="264" r:id="rId9"/>
    <p:sldId id="265" r:id="rId10"/>
    <p:sldId id="297" r:id="rId11"/>
    <p:sldId id="267" r:id="rId12"/>
    <p:sldId id="268" r:id="rId13"/>
    <p:sldId id="269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4" r:id="rId22"/>
    <p:sldId id="283" r:id="rId23"/>
    <p:sldId id="281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187" autoAdjust="0"/>
  </p:normalViewPr>
  <p:slideViewPr>
    <p:cSldViewPr snapToGrid="0">
      <p:cViewPr varScale="1">
        <p:scale>
          <a:sx n="80" d="100"/>
          <a:sy n="80" d="100"/>
        </p:scale>
        <p:origin x="63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推しが居る割合（</a:t>
            </a:r>
            <a:r>
              <a:rPr lang="ja-JP" altLang="en-US" sz="1800" dirty="0"/>
              <a:t>１</a:t>
            </a:r>
            <a:r>
              <a:rPr lang="en-US" altLang="ja-JP" sz="1800" dirty="0"/>
              <a:t>0</a:t>
            </a:r>
            <a:r>
              <a:rPr lang="ja-JP" altLang="en-US" sz="1800" dirty="0"/>
              <a:t>代～</a:t>
            </a:r>
            <a:r>
              <a:rPr lang="en-US" altLang="ja-JP" sz="1800" dirty="0"/>
              <a:t>60</a:t>
            </a:r>
            <a:r>
              <a:rPr lang="ja-JP" altLang="en-US" sz="1800" dirty="0"/>
              <a:t>代）</a:t>
            </a:r>
            <a:endParaRPr lang="ja-JP" dirty="0"/>
          </a:p>
        </c:rich>
      </c:tx>
      <c:layout>
        <c:manualLayout>
          <c:xMode val="edge"/>
          <c:yMode val="edge"/>
          <c:x val="0.13831955380577426"/>
          <c:y val="7.470085103091586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12701026901423404"/>
          <c:w val="0.93888888888888888"/>
          <c:h val="0.6914669570784791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ある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Sheet1!$C$3:$C$9</c:f>
              <c:numCache>
                <c:formatCode>General</c:formatCode>
                <c:ptCount val="7"/>
                <c:pt idx="0">
                  <c:v>24.5</c:v>
                </c:pt>
                <c:pt idx="1">
                  <c:v>60.8</c:v>
                </c:pt>
                <c:pt idx="2">
                  <c:v>29.2</c:v>
                </c:pt>
                <c:pt idx="3">
                  <c:v>35.6</c:v>
                </c:pt>
                <c:pt idx="4">
                  <c:v>43.2</c:v>
                </c:pt>
                <c:pt idx="5">
                  <c:v>53.4</c:v>
                </c:pt>
                <c:pt idx="6" formatCode="0.0">
                  <c:v>41.116666666666667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0-474C-A8F5-B19EA10ED7F9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なし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Sheet1!$D$3:$D$9</c:f>
              <c:numCache>
                <c:formatCode>General</c:formatCode>
                <c:ptCount val="7"/>
                <c:pt idx="0">
                  <c:v>75.5</c:v>
                </c:pt>
                <c:pt idx="1">
                  <c:v>39.200000000000003</c:v>
                </c:pt>
                <c:pt idx="2">
                  <c:v>70.8</c:v>
                </c:pt>
                <c:pt idx="3">
                  <c:v>64.400000000000006</c:v>
                </c:pt>
                <c:pt idx="4">
                  <c:v>56.8</c:v>
                </c:pt>
                <c:pt idx="5">
                  <c:v>46.6</c:v>
                </c:pt>
                <c:pt idx="6" formatCode="0.0">
                  <c:v>58.883333333333333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20-474C-A8F5-B19EA10ED7F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8733535"/>
        <c:axId val="28731455"/>
      </c:barChart>
      <c:catAx>
        <c:axId val="2873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1455"/>
        <c:crosses val="autoZero"/>
        <c:auto val="1"/>
        <c:lblAlgn val="ctr"/>
        <c:lblOffset val="100"/>
        <c:noMultiLvlLbl val="0"/>
      </c:catAx>
      <c:valAx>
        <c:axId val="287314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27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645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25599" y="3918750"/>
            <a:ext cx="376681" cy="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74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950" y="923349"/>
            <a:ext cx="7082098" cy="37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56;p64">
            <a:extLst>
              <a:ext uri="{FF2B5EF4-FFF2-40B4-BE49-F238E27FC236}">
                <a16:creationId xmlns:a16="http://schemas.microsoft.com/office/drawing/2014/main" id="{A1CD9079-34CA-A544-7A5C-95FD2CE419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66637" y="289740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7450" y="2875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0" y="923349"/>
            <a:ext cx="7288490" cy="362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56;p64">
            <a:extLst>
              <a:ext uri="{FF2B5EF4-FFF2-40B4-BE49-F238E27FC236}">
                <a16:creationId xmlns:a16="http://schemas.microsoft.com/office/drawing/2014/main" id="{F0625EF9-AB5F-85D4-4D4A-62D57ABA55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6637" y="289740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7450" y="1363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7292" y="873639"/>
            <a:ext cx="6309416" cy="3749161"/>
          </a:xfrm>
          <a:prstGeom prst="rect">
            <a:avLst/>
          </a:prstGeom>
        </p:spPr>
      </p:pic>
      <p:pic>
        <p:nvPicPr>
          <p:cNvPr id="8" name="Google Shape;456;p64">
            <a:extLst>
              <a:ext uri="{FF2B5EF4-FFF2-40B4-BE49-F238E27FC236}">
                <a16:creationId xmlns:a16="http://schemas.microsoft.com/office/drawing/2014/main" id="{96C06309-E6A7-93AB-F43D-DCC3496B947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66637" y="289740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03287" y="0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6316" y="873639"/>
            <a:ext cx="6368967" cy="3723761"/>
          </a:xfrm>
          <a:prstGeom prst="rect">
            <a:avLst/>
          </a:prstGeom>
        </p:spPr>
      </p:pic>
      <p:pic>
        <p:nvPicPr>
          <p:cNvPr id="7" name="Google Shape;456;p64">
            <a:extLst>
              <a:ext uri="{FF2B5EF4-FFF2-40B4-BE49-F238E27FC236}">
                <a16:creationId xmlns:a16="http://schemas.microsoft.com/office/drawing/2014/main" id="{89069F50-13C0-D6DA-24B8-9946909165D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66637" y="289740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773" y="0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2485" y="873640"/>
            <a:ext cx="6405217" cy="3723760"/>
          </a:xfrm>
          <a:prstGeom prst="rect">
            <a:avLst/>
          </a:prstGeom>
        </p:spPr>
      </p:pic>
      <p:pic>
        <p:nvPicPr>
          <p:cNvPr id="7" name="Google Shape;456;p64">
            <a:extLst>
              <a:ext uri="{FF2B5EF4-FFF2-40B4-BE49-F238E27FC236}">
                <a16:creationId xmlns:a16="http://schemas.microsoft.com/office/drawing/2014/main" id="{629A4AC9-6E0C-2843-8B03-9BF04B968E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66637" y="289740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タスクを完了しチェックを入れると、自分の設定したお気に</a:t>
            </a:r>
            <a:endParaRPr lang="en-US" altLang="ja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入りの画像とメッセージが出てくる</a:t>
            </a: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 dirty="0"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90663" y="2875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0685" y="873639"/>
            <a:ext cx="6085515" cy="3685661"/>
          </a:xfrm>
          <a:prstGeom prst="rect">
            <a:avLst/>
          </a:prstGeom>
        </p:spPr>
      </p:pic>
      <p:pic>
        <p:nvPicPr>
          <p:cNvPr id="7" name="Google Shape;456;p64">
            <a:extLst>
              <a:ext uri="{FF2B5EF4-FFF2-40B4-BE49-F238E27FC236}">
                <a16:creationId xmlns:a16="http://schemas.microsoft.com/office/drawing/2014/main" id="{2F7F8DB7-EFF2-5795-13D6-8B973F6181E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66637" y="289740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90663" y="2875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0200" y="873640"/>
            <a:ext cx="5930900" cy="3774560"/>
          </a:xfrm>
          <a:prstGeom prst="rect">
            <a:avLst/>
          </a:prstGeom>
        </p:spPr>
      </p:pic>
      <p:pic>
        <p:nvPicPr>
          <p:cNvPr id="7" name="Google Shape;456;p64">
            <a:extLst>
              <a:ext uri="{FF2B5EF4-FFF2-40B4-BE49-F238E27FC236}">
                <a16:creationId xmlns:a16="http://schemas.microsoft.com/office/drawing/2014/main" id="{5D0A5EF9-69C2-1570-7731-D9B0647C872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66637" y="289740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3999" y="6192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カスタム機能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7" name="Google Shape;456;p64">
            <a:extLst>
              <a:ext uri="{FF2B5EF4-FFF2-40B4-BE49-F238E27FC236}">
                <a16:creationId xmlns:a16="http://schemas.microsoft.com/office/drawing/2014/main" id="{3F0F74EC-7081-1821-A169-95DA3C00632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66637" y="289740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Forza_カスタマイズページ - Google Chrome 2022-06-29 15-54-32_Trim">
            <a:hlinkClick r:id="" action="ppaction://media"/>
            <a:extLst>
              <a:ext uri="{FF2B5EF4-FFF2-40B4-BE49-F238E27FC236}">
                <a16:creationId xmlns:a16="http://schemas.microsoft.com/office/drawing/2014/main" id="{FBF1AF00-1399-6097-F6EA-F39BF5290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6512" y="873638"/>
            <a:ext cx="6392087" cy="3876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7450" y="6885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7" name="Google Shape;456;p64">
            <a:extLst>
              <a:ext uri="{FF2B5EF4-FFF2-40B4-BE49-F238E27FC236}">
                <a16:creationId xmlns:a16="http://schemas.microsoft.com/office/drawing/2014/main" id="{678CD030-0190-8965-5F10-D14DC80691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66637" y="289740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Setting - Google Chrome 2022-06-29 16-16-05">
            <a:hlinkClick r:id="" action="ppaction://media"/>
            <a:extLst>
              <a:ext uri="{FF2B5EF4-FFF2-40B4-BE49-F238E27FC236}">
                <a16:creationId xmlns:a16="http://schemas.microsoft.com/office/drawing/2014/main" id="{D8514ECE-5917-782A-0151-08ADAE6659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1600" y="923349"/>
            <a:ext cx="6316579" cy="3780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6637" y="289740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400" y="923349"/>
            <a:ext cx="6974800" cy="374069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55;p64">
            <a:extLst>
              <a:ext uri="{FF2B5EF4-FFF2-40B4-BE49-F238E27FC236}">
                <a16:creationId xmlns:a16="http://schemas.microsoft.com/office/drawing/2014/main" id="{4E3FED68-12EB-1E2B-A094-440B6937643C}"/>
              </a:ext>
            </a:extLst>
          </p:cNvPr>
          <p:cNvSpPr txBox="1">
            <a:spLocks/>
          </p:cNvSpPr>
          <p:nvPr/>
        </p:nvSpPr>
        <p:spPr>
          <a:xfrm>
            <a:off x="627450" y="239970"/>
            <a:ext cx="7886700" cy="68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300"/>
              <a:buFont typeface="MS PGothic"/>
              <a:buNone/>
            </a:pPr>
            <a:r>
              <a:rPr lang="ja" altLang="en-US" sz="38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r>
              <a:rPr lang="en-US" altLang="ja" sz="38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-JP" altLang="en-US" b="1">
                <a:latin typeface="MS PGothic"/>
                <a:ea typeface="MS PGothic"/>
                <a:cs typeface="MS PGothic"/>
                <a:sym typeface="MS PGothic"/>
              </a:rPr>
              <a:t>紹介ーご褒美</a:t>
            </a:r>
            <a:r>
              <a:rPr lang="en-US" altLang="ja" b="1">
                <a:latin typeface="MS PGothic"/>
                <a:ea typeface="MS PGothic"/>
                <a:cs typeface="MS PGothic"/>
                <a:sym typeface="MS PGothic"/>
              </a:rPr>
              <a:t>Day</a:t>
            </a:r>
            <a:endParaRPr lang="en-US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2400" y="0"/>
            <a:ext cx="9141600" cy="523387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日々が楽しくなり幸せに</a:t>
            </a:r>
            <a:endParaRPr sz="15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なれる</a:t>
            </a:r>
            <a:endParaRPr sz="17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解決できるようになる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そつなくこなす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 dirty="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 dirty="0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 dirty="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計画性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 dirty="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 dirty="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 dirty="0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 dirty="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 dirty="0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 dirty="0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 dirty="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BF4D01C-BCD9-F8A6-68B3-8B1888D61E65}"/>
              </a:ext>
            </a:extLst>
          </p:cNvPr>
          <p:cNvGrpSpPr/>
          <p:nvPr/>
        </p:nvGrpSpPr>
        <p:grpSpPr>
          <a:xfrm>
            <a:off x="4785516" y="448050"/>
            <a:ext cx="4119834" cy="4219800"/>
            <a:chOff x="4785516" y="448050"/>
            <a:chExt cx="4119834" cy="4219800"/>
          </a:xfrm>
        </p:grpSpPr>
        <p:sp>
          <p:nvSpPr>
            <p:cNvPr id="588" name="Google Shape;588;p73"/>
            <p:cNvSpPr/>
            <p:nvPr/>
          </p:nvSpPr>
          <p:spPr>
            <a:xfrm>
              <a:off x="4882950" y="448050"/>
              <a:ext cx="4022400" cy="42198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9525" cap="flat" cmpd="sng">
              <a:solidFill>
                <a:srgbClr val="C8CACA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t" rotWithShape="0">
                <a:srgbClr val="000000">
                  <a:alpha val="6275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2949" y="749674"/>
              <a:ext cx="4022351" cy="3504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01047D0D-DA9C-CD2E-7C5D-34FB421EE510}"/>
                </a:ext>
              </a:extLst>
            </p:cNvPr>
            <p:cNvSpPr txBox="1"/>
            <p:nvPr/>
          </p:nvSpPr>
          <p:spPr>
            <a:xfrm>
              <a:off x="6292049" y="1371800"/>
              <a:ext cx="132409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人を巻き込む力</a:t>
              </a: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FA68027-96BB-0809-6799-ADC22A5BD3C2}"/>
                </a:ext>
              </a:extLst>
            </p:cNvPr>
            <p:cNvSpPr txBox="1"/>
            <p:nvPr/>
          </p:nvSpPr>
          <p:spPr>
            <a:xfrm>
              <a:off x="7988161" y="2280951"/>
              <a:ext cx="8840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kumimoji="1" sz="1200" b="1">
                  <a:latin typeface="BIZ UDゴシック" panose="020B0400000000000000" pitchFamily="49" charset="-128"/>
                  <a:ea typeface="BIZ UDゴシック" panose="020B0400000000000000" pitchFamily="49" charset="-128"/>
                </a:defRPr>
              </a:lvl1pPr>
            </a:lstStyle>
            <a:p>
              <a:r>
                <a:rPr lang="ja-JP" altLang="en-US" dirty="0"/>
                <a:t>粘り強さ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E3B336F-4867-73BA-ECD8-D7C23E842689}"/>
                </a:ext>
              </a:extLst>
            </p:cNvPr>
            <p:cNvSpPr txBox="1"/>
            <p:nvPr/>
          </p:nvSpPr>
          <p:spPr>
            <a:xfrm>
              <a:off x="7599939" y="3603673"/>
              <a:ext cx="5588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66E55C2-E082-3F35-031F-9BF58E1CD7BA}"/>
                </a:ext>
              </a:extLst>
            </p:cNvPr>
            <p:cNvSpPr txBox="1"/>
            <p:nvPr/>
          </p:nvSpPr>
          <p:spPr>
            <a:xfrm>
              <a:off x="7076350" y="3663648"/>
              <a:ext cx="1774889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分かりやすく伝える力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2BF0EE0-D51A-A03E-66EE-C549DAD66584}"/>
                </a:ext>
              </a:extLst>
            </p:cNvPr>
            <p:cNvSpPr txBox="1"/>
            <p:nvPr/>
          </p:nvSpPr>
          <p:spPr>
            <a:xfrm>
              <a:off x="5773441" y="363008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9CC7768-7828-12A9-FABC-725298BE72B2}"/>
                </a:ext>
              </a:extLst>
            </p:cNvPr>
            <p:cNvSpPr txBox="1"/>
            <p:nvPr/>
          </p:nvSpPr>
          <p:spPr>
            <a:xfrm>
              <a:off x="5428048" y="3666032"/>
              <a:ext cx="101325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タイピング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0ED8DD1-C46C-97A6-4B1E-06A43C96F501}"/>
                </a:ext>
              </a:extLst>
            </p:cNvPr>
            <p:cNvSpPr txBox="1"/>
            <p:nvPr/>
          </p:nvSpPr>
          <p:spPr>
            <a:xfrm>
              <a:off x="5377683" y="222546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42484FCE-8326-AC1A-4F4E-C635BFF1C0D8}"/>
                </a:ext>
              </a:extLst>
            </p:cNvPr>
            <p:cNvSpPr txBox="1"/>
            <p:nvPr/>
          </p:nvSpPr>
          <p:spPr>
            <a:xfrm>
              <a:off x="4785516" y="2136089"/>
              <a:ext cx="137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プログラミング</a:t>
              </a:r>
              <a:endParaRPr kumimoji="1" lang="en-US" altLang="ja-JP" sz="1200" b="1" dirty="0">
                <a:latin typeface="BIZ UDゴシック" panose="020B0400000000000000" pitchFamily="49" charset="-128"/>
                <a:ea typeface="BIZ UDゴシック" panose="020B0400000000000000" pitchFamily="49" charset="-128"/>
              </a:endParaRPr>
            </a:p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スキル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 dirty="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 dirty="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 dirty="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 dirty="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</a:t>
            </a:r>
            <a:r>
              <a:rPr lang="ja-JP" altLang="en-US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ねらい</a:t>
            </a:r>
            <a:endParaRPr sz="246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ja-JP" altLang="en-US" sz="2260" b="1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タスク管理アプリで</a:t>
            </a:r>
            <a:r>
              <a:rPr lang="en-US" altLang="ja-JP" b="1" dirty="0">
                <a:latin typeface="MS PGothic"/>
                <a:ea typeface="MS PGothic"/>
                <a:cs typeface="MS PGothic"/>
                <a:sym typeface="MS PGothic"/>
              </a:rPr>
              <a:t>...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　　　　　　　　　　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955800"/>
            <a:ext cx="7886700" cy="289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-JP" altLang="en-US" sz="3200" dirty="0">
                <a:latin typeface="Meiryo"/>
                <a:ea typeface="Meiryo"/>
                <a:cs typeface="Meiryo"/>
                <a:sym typeface="Meiryo"/>
              </a:rPr>
              <a:t>タスク達成させるためには？</a:t>
            </a:r>
            <a:endParaRPr lang="en-US" altLang="ja-JP" sz="3200" dirty="0">
              <a:latin typeface="Meiryo"/>
              <a:ea typeface="Meiryo"/>
              <a:cs typeface="Meiryo"/>
              <a:sym typeface="Meiryo"/>
            </a:endParaRPr>
          </a:p>
          <a:p>
            <a:pPr marL="1863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ja-JP" sz="320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endParaRPr lang="en-US" altLang="ja-JP" sz="320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>
              <a:spcBef>
                <a:spcPts val="0"/>
              </a:spcBef>
              <a:buSzPct val="100000"/>
              <a:buFont typeface="Meiryo"/>
              <a:buChar char="•"/>
            </a:pPr>
            <a:r>
              <a:rPr lang="ja-JP" altLang="en-US" sz="3200" dirty="0">
                <a:latin typeface="Meiryo"/>
                <a:ea typeface="Meiryo"/>
                <a:cs typeface="Meiryo"/>
                <a:sym typeface="Meiryo"/>
              </a:rPr>
              <a:t>アプリとして工夫できることは？　　</a:t>
            </a:r>
            <a:r>
              <a:rPr lang="ja-JP" altLang="en-US" sz="3200" b="1" dirty="0">
                <a:latin typeface="MS PGothic"/>
                <a:ea typeface="MS PGothic"/>
                <a:cs typeface="MS PGothic"/>
                <a:sym typeface="MS PGothic"/>
              </a:rPr>
              <a:t> 　　　</a:t>
            </a:r>
            <a:endParaRPr lang="en-US" altLang="ja-JP" sz="2400" dirty="0">
              <a:latin typeface="Meiryo"/>
              <a:ea typeface="Meiryo"/>
              <a:cs typeface="Meiryo"/>
              <a:sym typeface="Meiryo"/>
            </a:endParaRPr>
          </a:p>
          <a:p>
            <a:pPr marL="18638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ja-JP" altLang="en-US" sz="2260" dirty="0">
                <a:latin typeface="Meiryo"/>
                <a:ea typeface="Meiryo"/>
                <a:cs typeface="Meiryo"/>
                <a:sym typeface="Meiryo"/>
              </a:rPr>
              <a:t>　　　　　　　　　　　　　　　　　　　　　　　</a:t>
            </a:r>
            <a:r>
              <a:rPr lang="ja-JP" altLang="en-US" sz="9500" dirty="0">
                <a:latin typeface="Meiryo"/>
                <a:ea typeface="Meiryo"/>
                <a:cs typeface="Meiryo"/>
                <a:sym typeface="Meiryo"/>
              </a:rPr>
              <a:t>❓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CF0E632-01E6-24C7-FE3D-1BE650682B80}"/>
              </a:ext>
            </a:extLst>
          </p:cNvPr>
          <p:cNvSpPr/>
          <p:nvPr/>
        </p:nvSpPr>
        <p:spPr>
          <a:xfrm>
            <a:off x="979187" y="954730"/>
            <a:ext cx="7185625" cy="323403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ja-JP" altLang="en-US" sz="2800" b="1" dirty="0">
                <a:latin typeface="+mj-ea"/>
                <a:ea typeface="+mj-ea"/>
              </a:rPr>
              <a:t>モチベーションを上げる機能を付けることで</a:t>
            </a:r>
            <a:endParaRPr kumimoji="1" lang="en-US" altLang="ja-JP" sz="28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2800" b="1" dirty="0">
                <a:latin typeface="+mj-ea"/>
                <a:ea typeface="+mj-ea"/>
              </a:rPr>
              <a:t>タスクを達成させる力になるのではないか！</a:t>
            </a:r>
          </a:p>
        </p:txBody>
      </p:sp>
    </p:spTree>
    <p:extLst>
      <p:ext uri="{BB962C8B-B14F-4D97-AF65-F5344CB8AC3E}">
        <p14:creationId xmlns:p14="http://schemas.microsoft.com/office/powerpoint/2010/main" val="14127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ja-JP" altLang="en-US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B6FDCF27-6C7E-188C-3DF1-CA2FC4726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568898"/>
              </p:ext>
            </p:extLst>
          </p:nvPr>
        </p:nvGraphicFramePr>
        <p:xfrm>
          <a:off x="411891" y="1269402"/>
          <a:ext cx="4572000" cy="3400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A31EF4-5F6E-E398-8FA3-6E407BFC574C}"/>
              </a:ext>
            </a:extLst>
          </p:cNvPr>
          <p:cNvSpPr txBox="1"/>
          <p:nvPr/>
        </p:nvSpPr>
        <p:spPr>
          <a:xfrm>
            <a:off x="4983891" y="1295539"/>
            <a:ext cx="3974950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800" b="1" dirty="0"/>
              <a:t>・アニメ</a:t>
            </a:r>
            <a:r>
              <a:rPr lang="en-US" altLang="ja-JP" sz="1800" b="1" dirty="0"/>
              <a:t>/</a:t>
            </a:r>
            <a:r>
              <a:rPr lang="ja-JP" altLang="en-US" sz="1800" b="1" dirty="0"/>
              <a:t>アイドルが大きな分野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・約半数が推し活したことがある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・コロナ禍で推しや好きなものが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出来る人が増加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</a:t>
            </a:r>
            <a:r>
              <a:rPr lang="ja-JP" altLang="en-US" sz="1800" b="1" u="sng" dirty="0"/>
              <a:t>ほとんどのサイトで若者のグラフ</a:t>
            </a:r>
            <a:endParaRPr lang="en-US" altLang="ja-JP" sz="1800" b="1" u="sng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</a:t>
            </a:r>
            <a:r>
              <a:rPr lang="ja-JP" altLang="en-US" sz="1800" b="1" u="sng" dirty="0"/>
              <a:t>は約</a:t>
            </a:r>
            <a:r>
              <a:rPr lang="en-US" altLang="ja-JP" sz="1800" b="1" u="sng" dirty="0"/>
              <a:t>7</a:t>
            </a:r>
            <a:r>
              <a:rPr lang="ja-JP" altLang="en-US" sz="1800" b="1" u="sng" dirty="0"/>
              <a:t>割越えが</a:t>
            </a:r>
            <a:r>
              <a:rPr lang="en-US" altLang="ja-JP" sz="1800" b="1" u="sng" dirty="0"/>
              <a:t>’</a:t>
            </a:r>
            <a:r>
              <a:rPr lang="ja-JP" altLang="en-US" sz="1800" b="1" u="sng" dirty="0"/>
              <a:t>ある</a:t>
            </a:r>
            <a:r>
              <a:rPr lang="en-US" altLang="ja-JP" sz="1800" b="1" u="sng" dirty="0"/>
              <a:t>‘</a:t>
            </a:r>
            <a:r>
              <a:rPr lang="ja-JP" altLang="en-US" sz="1800" b="1" u="sng" dirty="0"/>
              <a:t>を占めている</a:t>
            </a:r>
            <a:endParaRPr lang="en-US" altLang="ja-JP" sz="1800" b="1" u="sng" dirty="0"/>
          </a:p>
          <a:p>
            <a:pPr>
              <a:lnSpc>
                <a:spcPct val="150000"/>
              </a:lnSpc>
            </a:pPr>
            <a:endParaRPr lang="en-US" altLang="ja-JP" sz="1800" b="1" dirty="0"/>
          </a:p>
          <a:p>
            <a:pPr>
              <a:lnSpc>
                <a:spcPct val="150000"/>
              </a:lnSpc>
            </a:pPr>
            <a:endParaRPr lang="en-US" altLang="ja-JP" sz="1800" b="1" dirty="0"/>
          </a:p>
          <a:p>
            <a:pPr>
              <a:lnSpc>
                <a:spcPct val="150000"/>
              </a:lnSpc>
            </a:pPr>
            <a:endParaRPr lang="en-US" altLang="ja-JP" sz="1800" b="1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D11FE2-22E5-D4B3-A54F-795202AF4D6B}"/>
              </a:ext>
            </a:extLst>
          </p:cNvPr>
          <p:cNvSpPr txBox="1"/>
          <p:nvPr/>
        </p:nvSpPr>
        <p:spPr>
          <a:xfrm>
            <a:off x="6627809" y="4472047"/>
            <a:ext cx="309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（日経リサーチ　他調べ）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「</a:t>
            </a:r>
            <a:r>
              <a:rPr lang="en-US" altLang="ja-JP" b="1" dirty="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」の大きな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3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544244" y="397595"/>
            <a:ext cx="7886700" cy="430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 dirty="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sz="4900" b="1" dirty="0">
                <a:latin typeface="MS PGothic"/>
                <a:ea typeface="MS PGothic"/>
                <a:cs typeface="MS PGothic"/>
                <a:sym typeface="MS PGothic"/>
              </a:rPr>
              <a:t>「</a:t>
            </a:r>
            <a:r>
              <a:rPr lang="ja" sz="4900" b="1" dirty="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-JP" altLang="en-US" sz="4900" b="1" dirty="0">
                <a:latin typeface="MS PGothic"/>
                <a:ea typeface="MS PGothic"/>
                <a:cs typeface="MS PGothic"/>
                <a:sym typeface="MS PGothic"/>
              </a:rPr>
              <a:t>」</a:t>
            </a:r>
            <a:r>
              <a:rPr lang="ja-JP" altLang="en-US" sz="4400" b="1" dirty="0">
                <a:latin typeface="MS PGothic"/>
                <a:ea typeface="MS PGothic"/>
                <a:cs typeface="MS PGothic"/>
                <a:sym typeface="MS PGothic"/>
              </a:rPr>
              <a:t>機能紹介</a:t>
            </a:r>
            <a:endParaRPr lang="en-US" altLang="ja-JP" sz="4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新規登録・ログイン画面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トップページ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タスク機能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褒めるポップアップ機能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カスタム機能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個人設定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実績</a:t>
            </a:r>
            <a:r>
              <a:rPr lang="en-US" altLang="ja-JP" sz="2400" b="1" dirty="0">
                <a:latin typeface="MS PGothic"/>
                <a:ea typeface="MS PGothic"/>
                <a:cs typeface="MS PGothic"/>
                <a:sym typeface="MS PGothic"/>
              </a:rPr>
              <a:t>(</a:t>
            </a: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トロフィー</a:t>
            </a:r>
            <a:r>
              <a:rPr lang="en-US" altLang="ja-JP" sz="2400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機能</a:t>
            </a:r>
            <a:endParaRPr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1093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868</Words>
  <Application>Microsoft Office PowerPoint</Application>
  <PresentationFormat>画面に合わせる (16:9)</PresentationFormat>
  <Paragraphs>237</Paragraphs>
  <Slides>32</Slides>
  <Notes>32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32</vt:i4>
      </vt:variant>
    </vt:vector>
  </HeadingPairs>
  <TitlesOfParts>
    <vt:vector size="40" baseType="lpstr">
      <vt:lpstr>BIZ UDゴシック</vt:lpstr>
      <vt:lpstr>MS PGothic</vt:lpstr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タスク管理アプリで...　　　　　　　　　　</vt:lpstr>
      <vt:lpstr>アプリの制作経緯ー動機</vt:lpstr>
      <vt:lpstr>「Forza」の大きな特徴</vt:lpstr>
      <vt:lpstr>PowerPoint プレゼンテーション</vt:lpstr>
      <vt:lpstr>PowerPoint プレゼンテーション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　カスタム機能</vt:lpstr>
      <vt:lpstr>　　Forza紹介ーご褒美Day</vt:lpstr>
      <vt:lpstr>PowerPoint プレゼンテーション</vt:lpstr>
      <vt:lpstr>　　トロフィー機能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長崎将貴</cp:lastModifiedBy>
  <cp:revision>24</cp:revision>
  <dcterms:modified xsi:type="dcterms:W3CDTF">2022-06-29T07:31:38Z</dcterms:modified>
</cp:coreProperties>
</file>